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8" r:id="rId2"/>
    <p:sldId id="261" r:id="rId3"/>
    <p:sldId id="288" r:id="rId4"/>
    <p:sldId id="259" r:id="rId5"/>
    <p:sldId id="265" r:id="rId6"/>
    <p:sldId id="257" r:id="rId7"/>
    <p:sldId id="264" r:id="rId8"/>
    <p:sldId id="290" r:id="rId9"/>
    <p:sldId id="267" r:id="rId10"/>
    <p:sldId id="291" r:id="rId11"/>
    <p:sldId id="292" r:id="rId12"/>
    <p:sldId id="293" r:id="rId13"/>
    <p:sldId id="299" r:id="rId14"/>
    <p:sldId id="297" r:id="rId15"/>
    <p:sldId id="307" r:id="rId16"/>
    <p:sldId id="294" r:id="rId17"/>
    <p:sldId id="268" r:id="rId18"/>
    <p:sldId id="304" r:id="rId19"/>
    <p:sldId id="260" r:id="rId20"/>
    <p:sldId id="280" r:id="rId21"/>
    <p:sldId id="302" r:id="rId22"/>
    <p:sldId id="281" r:id="rId23"/>
    <p:sldId id="303" r:id="rId24"/>
  </p:sldIdLst>
  <p:sldSz cx="13716000" cy="8229600"/>
  <p:notesSz cx="6858000" cy="9144000"/>
  <p:defaultTextStyle>
    <a:defPPr>
      <a:defRPr lang="en-US"/>
    </a:defPPr>
    <a:lvl1pPr marL="0" algn="l" defTabSz="1254008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27004" algn="l" defTabSz="1254008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54008" algn="l" defTabSz="1254008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881012" algn="l" defTabSz="1254008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08016" algn="l" defTabSz="1254008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135020" algn="l" defTabSz="1254008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762024" algn="l" defTabSz="1254008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389029" algn="l" defTabSz="1254008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016033" algn="l" defTabSz="1254008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912" y="-90"/>
      </p:cViewPr>
      <p:guideLst>
        <p:guide orient="horz" pos="2592"/>
        <p:guide pos="43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1E1A85-4C5C-4197-8483-74ED41132CDB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71500" y="685800"/>
            <a:ext cx="5715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56F8CB-7210-41BF-A78B-82E0A17DC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348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56F8CB-7210-41BF-A78B-82E0A17DC40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2857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তৈলচিত্রের ভূত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 ’     গল্পে  শিক্ষার্থীরা      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নগেনের ভূতের ভ্রান্ত ধারণা  এবং পরাশর ডাক্তারের কাছে ভূতের কাহিনী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সম্পর্কে বলতে 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যাওয়া, নগেনের উদভ্রান্ত চাহনী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 এবং     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নগেনের মিথ্যা কল্পনা সম্পর্কে বলতে পারবে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56F8CB-7210-41BF-A78B-82E0A17DC40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2702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sz="12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নগেনের দাদামশায়ের</a:t>
            </a:r>
            <a:r>
              <a:rPr lang="bn-IN" sz="1200" b="1" baseline="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আমলের লাইব্রেরিটির কক্ষ সম্পর্কে</a:t>
            </a:r>
            <a:r>
              <a:rPr lang="bn-BD" sz="12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শিক্ষার্থীরা</a:t>
            </a:r>
            <a:r>
              <a:rPr lang="bn-BD" sz="1200" b="1" baseline="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1200" b="1" baseline="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ব্যাখ্যা</a:t>
            </a:r>
            <a:r>
              <a:rPr lang="bn-BD" sz="1200" b="1" baseline="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করতে পারবে</a:t>
            </a:r>
            <a:r>
              <a:rPr lang="bn-BD" sz="12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200" b="1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56F8CB-7210-41BF-A78B-82E0A17DC40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4177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sz="12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নগেন</a:t>
            </a:r>
            <a:r>
              <a:rPr lang="bn-IN" sz="1200" b="1" baseline="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মিথ্যা শ্রদ্ধা ভক্তি দেখিয়ে তার মামার কাছ থেকে বিভিন্ন সময় টাকা আদায় করত সে সম্পর্কে</a:t>
            </a:r>
            <a:r>
              <a:rPr lang="bn-BD" sz="12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শিক্ষার্থীরা</a:t>
            </a:r>
            <a:r>
              <a:rPr lang="bn-BD" sz="1200" b="1" baseline="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1200" b="1" baseline="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ব্যাখ্যা</a:t>
            </a:r>
            <a:r>
              <a:rPr lang="bn-BD" sz="1200" b="1" baseline="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করতে পারবে</a:t>
            </a:r>
            <a:r>
              <a:rPr lang="bn-BD" sz="12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56F8CB-7210-41BF-A78B-82E0A17DC40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1578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sz="12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নগেন মামার মৃত্যুর</a:t>
            </a:r>
            <a:r>
              <a:rPr lang="bn-IN" sz="1200" b="1" baseline="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পর  তার মিথ্যা শ্রদ্ধা ভক্তি দেখিয়ে বিভিন্ন সময় মামার কাছ থেকে টাকা আদায় করার বিষয়ে অনুতপ্ত হয় সে সম্পর্কে</a:t>
            </a:r>
            <a:r>
              <a:rPr lang="bn-BD" sz="12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শিক্ষার্থীরা</a:t>
            </a:r>
            <a:r>
              <a:rPr lang="bn-BD" sz="1200" b="1" baseline="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1200" b="1" baseline="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ব্যাখ্যা</a:t>
            </a:r>
            <a:r>
              <a:rPr lang="bn-BD" sz="1200" b="1" baseline="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করতে পারবে</a:t>
            </a:r>
            <a:r>
              <a:rPr lang="bn-BD" sz="12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56F8CB-7210-41BF-A78B-82E0A17DC40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9445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sz="1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মামাকে ভক্তিশ্রদ্ধা জানাতে গিয়ে নগেনের চমকপ্রদ অবিশ্বাস্য কাহিনি</a:t>
            </a:r>
            <a:r>
              <a:rPr lang="en-US" sz="1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1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সম্পর্কে</a:t>
            </a:r>
            <a:r>
              <a:rPr lang="bn-IN" sz="1200" b="1" baseline="0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শিক্ষার্থীরা বর্ণনা করতে পারবে।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56F8CB-7210-41BF-A78B-82E0A17DC40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7195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/>
              <a:t>শিক্ষার্থীরা</a:t>
            </a:r>
            <a:r>
              <a:rPr lang="bn-IN" baseline="0" dirty="0" smtClean="0"/>
              <a:t> নগেনের অসুস্থ্যতা হওয়ার পিছনে একটি ভুল ধারণা কাজ করছে সে সম্পর্কে ব্যাখ্যা করতে পারবে।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56F8CB-7210-41BF-A78B-82E0A17DC40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058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sz="12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নগেন</a:t>
            </a:r>
            <a:r>
              <a:rPr lang="bn-IN" sz="1200" b="1" baseline="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মিথ্যা শ্রদ্ধা ভক্তি দেখিয়ে তার মামার কাছ থেকে বিভিন্ন সময় টাকা আদায় করত তাই মামার প্রেতাত্মা রাগ করে ধাক্কা দিয়ে শাসন করছে এই মিথ্যা ধারণা  সম্পর্কে</a:t>
            </a:r>
            <a:r>
              <a:rPr lang="bn-BD" sz="12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শিক্ষার্থীরা</a:t>
            </a:r>
            <a:r>
              <a:rPr lang="bn-BD" sz="1200" b="1" baseline="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1200" b="1" baseline="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ব্যাখ্যা</a:t>
            </a:r>
            <a:r>
              <a:rPr lang="bn-BD" sz="1200" b="1" baseline="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করতে পারবে</a:t>
            </a:r>
            <a:r>
              <a:rPr lang="bn-BD" sz="12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56F8CB-7210-41BF-A78B-82E0A17DC40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058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একের অধিক দলে বিভক্ত করে প্রশ্ন দিয়ে উত্তর আদায় করার মধ্য দিয়ে পাঠটি কতটুকু শিখতে পারলো এবং তাদের চিন্তন দক্ষতা কতটুকু বৃদ্ধি পেল তা যাচাই করা যেতে পারে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56F8CB-7210-41BF-A78B-82E0A17DC40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5360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এ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ককভাবে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প্রশ্ন দিয়ে উত্তর আদায় করার মধ্য দিয়ে পাঠটি কতটুকু শিখতে পারলো এবং তাদের চিন্তন দক্ষতা কতটুকু বৃদ্ধি পেল তা যাচাই করা যেতে পারে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56F8CB-7210-41BF-A78B-82E0A17DC40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4072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এ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ককভাবে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প্রশ্ন দিয়ে উত্তর আদায় করার মধ্য দিয়ে পাঠটি কতটুকু শিখতে পারলো এবং তাদের চিন্তন দক্ষতা কতটুকু বৃদ্ধি পেল তা যাচাই করা যেতে পারে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56F8CB-7210-41BF-A78B-82E0A17DC40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452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প্রেষণা সৃষ্টি করতে শিক্ষক মন্ডলী অন্য উপকরণ বা ছবি ও ব্যবহার করতে পারবেন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56F8CB-7210-41BF-A78B-82E0A17DC40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8249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২০-২৫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মিনিটের মধ্যে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লেখা শেষ করতে পারবে এমন একটি বাড়ির কাজের মধ্য দিয়ে পাঠটি শিক্ষার্থীদের স্মৃতিতে ধারন করে রাখার ক্ষমতা আদায় করা যেতে পারে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56F8CB-7210-41BF-A78B-82E0A17DC40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9679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56F8CB-7210-41BF-A78B-82E0A17DC40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392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/>
              <a:t>পাঠ ঘোষনা 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56F8CB-7210-41BF-A78B-82E0A17DC40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684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dirty="0" smtClean="0">
                <a:latin typeface="NikoshBAN" pitchFamily="2" charset="0"/>
                <a:cs typeface="NikoshBAN" pitchFamily="2" charset="0"/>
              </a:rPr>
              <a:t>একটি ক্লিক করলে প্রশ্ন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 এবং পরবর্তী ক্লিক করলে উত্তর আসবে,এই ভাবে পর্যায়ক্রমে প্রশ্ন করে ও উত্তর আদায় করার মধ্য দিয়ে  </a:t>
            </a:r>
            <a:r>
              <a:rPr lang="en-US" sz="1200" baseline="0" dirty="0" smtClean="0">
                <a:latin typeface="NikoshBAN" pitchFamily="2" charset="0"/>
                <a:cs typeface="NikoshBAN" pitchFamily="2" charset="0"/>
              </a:rPr>
              <a:t>‘</a:t>
            </a:r>
            <a:r>
              <a:rPr lang="en-US" sz="1200" baseline="0" dirty="0" err="1" smtClean="0">
                <a:latin typeface="NikoshBAN" pitchFamily="2" charset="0"/>
                <a:cs typeface="NikoshBAN" pitchFamily="2" charset="0"/>
              </a:rPr>
              <a:t>মানিক</a:t>
            </a:r>
            <a:r>
              <a:rPr lang="en-US" sz="1200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aseline="0" dirty="0" err="1" smtClean="0">
                <a:latin typeface="NikoshBAN" pitchFamily="2" charset="0"/>
                <a:cs typeface="NikoshBAN" pitchFamily="2" charset="0"/>
              </a:rPr>
              <a:t>বন্ধোপাধ্যায়</a:t>
            </a:r>
            <a:r>
              <a:rPr lang="en-US" sz="1200" baseline="0" dirty="0" smtClean="0">
                <a:latin typeface="NikoshBAN" pitchFamily="2" charset="0"/>
                <a:cs typeface="NikoshBAN" pitchFamily="2" charset="0"/>
              </a:rPr>
              <a:t>’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 এর  সংক্ষিপ্ত </a:t>
            </a:r>
            <a:r>
              <a:rPr lang="en-US" sz="1200" baseline="0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  শিক্ষার্থীদের বোধগম্য হবে।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56F8CB-7210-41BF-A78B-82E0A17DC40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357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এককভাবে   প্রশ্ন করে 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উত্তর আদায় করার মধ্য দিয়ে পাঠটি কতটুকু শিখতে পারলো এবং তাদের চিন্তন দক্ষতা কতটুকু বৃদ্ধি পেল তা যাচাই করা যেতে পারে।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56F8CB-7210-41BF-A78B-82E0A17DC40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040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শিক্ষক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শুদ্ধউচ্চারণে পঠিত অংশটুকু পড়ে  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শোনাবেন এবং শিক্ষার্থীদের মনোযোগ দিয়ে শুনতে বলবেন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56F8CB-7210-41BF-A78B-82E0A17DC40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14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sz="1200" dirty="0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IN" sz="1200" baseline="0" dirty="0" smtClean="0">
                <a:latin typeface="NikoshBAN" pitchFamily="2" charset="0"/>
                <a:cs typeface="NikoshBAN" pitchFamily="2" charset="0"/>
              </a:rPr>
              <a:t> দুই বা তিনজন শিক্ষার্থী দিয়ে 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 পঠিত    অংশ থেকে</a:t>
            </a:r>
            <a:r>
              <a:rPr lang="bn-IN" sz="1200" baseline="0" dirty="0" smtClean="0">
                <a:latin typeface="NikoshBAN" pitchFamily="2" charset="0"/>
                <a:cs typeface="NikoshBAN" pitchFamily="2" charset="0"/>
              </a:rPr>
              <a:t> সঠিক 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উচ্চারণে</a:t>
            </a:r>
            <a:r>
              <a:rPr lang="bn-IN" sz="1200" baseline="0" dirty="0" smtClean="0">
                <a:latin typeface="NikoshBAN" pitchFamily="2" charset="0"/>
                <a:cs typeface="NikoshBAN" pitchFamily="2" charset="0"/>
              </a:rPr>
              <a:t> পড়তে দিবেন</a:t>
            </a:r>
            <a:r>
              <a:rPr lang="en-US" sz="1200" baseline="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এবং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অন্য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শিক্ষার্থীদের মনোযোগ দিয়ে শুনতে বলবেন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56F8CB-7210-41BF-A78B-82E0A17DC40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763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প্রতিটি শব্দের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অর্থ ছবিসহ উল্লেখ করা হয়েছে,এতে শিক্ষার্থীরা প্রথমে শব্দ এবং পরে ছবিসহ শব্দের অর্থ শিখবে ও বাক্য তৈরি করবে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56F8CB-7210-41BF-A78B-82E0A17DC40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5323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জোড়ায়   প্রশ্ন করে 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উত্তর আদায় করার মধ্য দিয়ে পাঠটি কতটুকু শিখতে পারলো এবং তাদের চিন্তন দক্ষতা কতটুকু বৃদ্ধি পেল তা যাচাই করা যেতে পারে।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56F8CB-7210-41BF-A78B-82E0A17DC40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475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556511"/>
            <a:ext cx="11658600" cy="176403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4663440"/>
            <a:ext cx="960120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2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54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810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08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135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762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389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016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7627621"/>
            <a:ext cx="3200400" cy="438150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86300" y="7627621"/>
            <a:ext cx="4343400" cy="4381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29800" y="7627621"/>
            <a:ext cx="3200400" cy="43815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29566"/>
            <a:ext cx="12344400" cy="1371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920240"/>
            <a:ext cx="12344400" cy="543115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7627621"/>
            <a:ext cx="3200400" cy="438150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86300" y="7627621"/>
            <a:ext cx="4343400" cy="4381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29800" y="7627621"/>
            <a:ext cx="3200400" cy="43815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44100" y="329566"/>
            <a:ext cx="3086100" cy="7021830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29566"/>
            <a:ext cx="9029700" cy="702183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7627621"/>
            <a:ext cx="3200400" cy="438150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86300" y="7627621"/>
            <a:ext cx="4343400" cy="4381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29800" y="7627621"/>
            <a:ext cx="3200400" cy="43815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29566"/>
            <a:ext cx="12344400" cy="1371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20240"/>
            <a:ext cx="12344400" cy="543115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7627621"/>
            <a:ext cx="3200400" cy="438150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86300" y="7627621"/>
            <a:ext cx="4343400" cy="4381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29800" y="7627621"/>
            <a:ext cx="3200400" cy="43815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470" y="5288281"/>
            <a:ext cx="11658600" cy="1634490"/>
          </a:xfrm>
          <a:prstGeom prst="rect">
            <a:avLst/>
          </a:prstGeom>
        </p:spPr>
        <p:txBody>
          <a:bodyPr anchor="t"/>
          <a:lstStyle>
            <a:lvl1pPr algn="l">
              <a:defRPr sz="5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470" y="3488056"/>
            <a:ext cx="11658600" cy="180022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2700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5400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8101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50801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13502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7620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38902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501603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7627621"/>
            <a:ext cx="3200400" cy="438150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86300" y="7627621"/>
            <a:ext cx="4343400" cy="4381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29800" y="7627621"/>
            <a:ext cx="3200400" cy="43815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29566"/>
            <a:ext cx="12344400" cy="1371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20240"/>
            <a:ext cx="6057900" cy="5431156"/>
          </a:xfrm>
          <a:prstGeom prst="rect">
            <a:avLst/>
          </a:prstGeo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7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72300" y="1920240"/>
            <a:ext cx="6057900" cy="5431156"/>
          </a:xfrm>
          <a:prstGeom prst="rect">
            <a:avLst/>
          </a:prstGeo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7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7627621"/>
            <a:ext cx="3200400" cy="438150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86300" y="7627621"/>
            <a:ext cx="4343400" cy="4381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29800" y="7627621"/>
            <a:ext cx="3200400" cy="43815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29566"/>
            <a:ext cx="12344400" cy="1371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842136"/>
            <a:ext cx="6060282" cy="76771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300" b="1"/>
            </a:lvl1pPr>
            <a:lvl2pPr marL="627004" indent="0">
              <a:buNone/>
              <a:defRPr sz="2700" b="1"/>
            </a:lvl2pPr>
            <a:lvl3pPr marL="1254008" indent="0">
              <a:buNone/>
              <a:defRPr sz="2500" b="1"/>
            </a:lvl3pPr>
            <a:lvl4pPr marL="1881012" indent="0">
              <a:buNone/>
              <a:defRPr sz="2200" b="1"/>
            </a:lvl4pPr>
            <a:lvl5pPr marL="2508016" indent="0">
              <a:buNone/>
              <a:defRPr sz="2200" b="1"/>
            </a:lvl5pPr>
            <a:lvl6pPr marL="3135020" indent="0">
              <a:buNone/>
              <a:defRPr sz="2200" b="1"/>
            </a:lvl6pPr>
            <a:lvl7pPr marL="3762024" indent="0">
              <a:buNone/>
              <a:defRPr sz="2200" b="1"/>
            </a:lvl7pPr>
            <a:lvl8pPr marL="4389029" indent="0">
              <a:buNone/>
              <a:defRPr sz="2200" b="1"/>
            </a:lvl8pPr>
            <a:lvl9pPr marL="5016033" indent="0">
              <a:buNone/>
              <a:defRPr sz="2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609850"/>
            <a:ext cx="6060282" cy="4741546"/>
          </a:xfrm>
          <a:prstGeom prst="rect">
            <a:avLst/>
          </a:prstGeom>
        </p:spPr>
        <p:txBody>
          <a:bodyPr/>
          <a:lstStyle>
            <a:lvl1pPr>
              <a:defRPr sz="3300"/>
            </a:lvl1pPr>
            <a:lvl2pPr>
              <a:defRPr sz="27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7538" y="1842136"/>
            <a:ext cx="6062663" cy="76771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300" b="1"/>
            </a:lvl1pPr>
            <a:lvl2pPr marL="627004" indent="0">
              <a:buNone/>
              <a:defRPr sz="2700" b="1"/>
            </a:lvl2pPr>
            <a:lvl3pPr marL="1254008" indent="0">
              <a:buNone/>
              <a:defRPr sz="2500" b="1"/>
            </a:lvl3pPr>
            <a:lvl4pPr marL="1881012" indent="0">
              <a:buNone/>
              <a:defRPr sz="2200" b="1"/>
            </a:lvl4pPr>
            <a:lvl5pPr marL="2508016" indent="0">
              <a:buNone/>
              <a:defRPr sz="2200" b="1"/>
            </a:lvl5pPr>
            <a:lvl6pPr marL="3135020" indent="0">
              <a:buNone/>
              <a:defRPr sz="2200" b="1"/>
            </a:lvl6pPr>
            <a:lvl7pPr marL="3762024" indent="0">
              <a:buNone/>
              <a:defRPr sz="2200" b="1"/>
            </a:lvl7pPr>
            <a:lvl8pPr marL="4389029" indent="0">
              <a:buNone/>
              <a:defRPr sz="2200" b="1"/>
            </a:lvl8pPr>
            <a:lvl9pPr marL="5016033" indent="0">
              <a:buNone/>
              <a:defRPr sz="2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538" y="2609850"/>
            <a:ext cx="6062663" cy="4741546"/>
          </a:xfrm>
          <a:prstGeom prst="rect">
            <a:avLst/>
          </a:prstGeom>
        </p:spPr>
        <p:txBody>
          <a:bodyPr/>
          <a:lstStyle>
            <a:lvl1pPr>
              <a:defRPr sz="3300"/>
            </a:lvl1pPr>
            <a:lvl2pPr>
              <a:defRPr sz="27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85800" y="7627621"/>
            <a:ext cx="3200400" cy="438150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686300" y="7627621"/>
            <a:ext cx="4343400" cy="4381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829800" y="7627621"/>
            <a:ext cx="3200400" cy="43815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29566"/>
            <a:ext cx="12344400" cy="1371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5800" y="7627621"/>
            <a:ext cx="3200400" cy="438150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686300" y="7627621"/>
            <a:ext cx="4343400" cy="4381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829800" y="7627621"/>
            <a:ext cx="3200400" cy="43815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85800" y="7627621"/>
            <a:ext cx="3200400" cy="438150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686300" y="7627621"/>
            <a:ext cx="4343400" cy="4381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829800" y="7627621"/>
            <a:ext cx="3200400" cy="43815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327660"/>
            <a:ext cx="4512470" cy="1394460"/>
          </a:xfrm>
          <a:prstGeom prst="rect">
            <a:avLst/>
          </a:prstGeo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575" y="327660"/>
            <a:ext cx="7667625" cy="7023736"/>
          </a:xfrm>
          <a:prstGeom prst="rect">
            <a:avLst/>
          </a:prstGeo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3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722120"/>
            <a:ext cx="4512470" cy="56292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27004" indent="0">
              <a:buNone/>
              <a:defRPr sz="1600"/>
            </a:lvl2pPr>
            <a:lvl3pPr marL="1254008" indent="0">
              <a:buNone/>
              <a:defRPr sz="1400"/>
            </a:lvl3pPr>
            <a:lvl4pPr marL="1881012" indent="0">
              <a:buNone/>
              <a:defRPr sz="1200"/>
            </a:lvl4pPr>
            <a:lvl5pPr marL="2508016" indent="0">
              <a:buNone/>
              <a:defRPr sz="1200"/>
            </a:lvl5pPr>
            <a:lvl6pPr marL="3135020" indent="0">
              <a:buNone/>
              <a:defRPr sz="1200"/>
            </a:lvl6pPr>
            <a:lvl7pPr marL="3762024" indent="0">
              <a:buNone/>
              <a:defRPr sz="1200"/>
            </a:lvl7pPr>
            <a:lvl8pPr marL="4389029" indent="0">
              <a:buNone/>
              <a:defRPr sz="1200"/>
            </a:lvl8pPr>
            <a:lvl9pPr marL="5016033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7627621"/>
            <a:ext cx="3200400" cy="438150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86300" y="7627621"/>
            <a:ext cx="4343400" cy="4381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29800" y="7627621"/>
            <a:ext cx="3200400" cy="43815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432" y="5760720"/>
            <a:ext cx="8229600" cy="680086"/>
          </a:xfrm>
          <a:prstGeom prst="rect">
            <a:avLst/>
          </a:prstGeo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8432" y="735330"/>
            <a:ext cx="8229600" cy="49377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/>
            </a:lvl1pPr>
            <a:lvl2pPr marL="627004" indent="0">
              <a:buNone/>
              <a:defRPr sz="3800"/>
            </a:lvl2pPr>
            <a:lvl3pPr marL="1254008" indent="0">
              <a:buNone/>
              <a:defRPr sz="3300"/>
            </a:lvl3pPr>
            <a:lvl4pPr marL="1881012" indent="0">
              <a:buNone/>
              <a:defRPr sz="2700"/>
            </a:lvl4pPr>
            <a:lvl5pPr marL="2508016" indent="0">
              <a:buNone/>
              <a:defRPr sz="2700"/>
            </a:lvl5pPr>
            <a:lvl6pPr marL="3135020" indent="0">
              <a:buNone/>
              <a:defRPr sz="2700"/>
            </a:lvl6pPr>
            <a:lvl7pPr marL="3762024" indent="0">
              <a:buNone/>
              <a:defRPr sz="2700"/>
            </a:lvl7pPr>
            <a:lvl8pPr marL="4389029" indent="0">
              <a:buNone/>
              <a:defRPr sz="2700"/>
            </a:lvl8pPr>
            <a:lvl9pPr marL="5016033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8432" y="6440806"/>
            <a:ext cx="8229600" cy="9658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27004" indent="0">
              <a:buNone/>
              <a:defRPr sz="1600"/>
            </a:lvl2pPr>
            <a:lvl3pPr marL="1254008" indent="0">
              <a:buNone/>
              <a:defRPr sz="1400"/>
            </a:lvl3pPr>
            <a:lvl4pPr marL="1881012" indent="0">
              <a:buNone/>
              <a:defRPr sz="1200"/>
            </a:lvl4pPr>
            <a:lvl5pPr marL="2508016" indent="0">
              <a:buNone/>
              <a:defRPr sz="1200"/>
            </a:lvl5pPr>
            <a:lvl6pPr marL="3135020" indent="0">
              <a:buNone/>
              <a:defRPr sz="1200"/>
            </a:lvl6pPr>
            <a:lvl7pPr marL="3762024" indent="0">
              <a:buNone/>
              <a:defRPr sz="1200"/>
            </a:lvl7pPr>
            <a:lvl8pPr marL="4389029" indent="0">
              <a:buNone/>
              <a:defRPr sz="1200"/>
            </a:lvl8pPr>
            <a:lvl9pPr marL="5016033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7627621"/>
            <a:ext cx="3200400" cy="438150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86300" y="7627621"/>
            <a:ext cx="4343400" cy="4381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29800" y="7627621"/>
            <a:ext cx="3200400" cy="43815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54008" rtl="0" eaLnBrk="1" latinLnBrk="0" hangingPunct="1">
        <a:spcBef>
          <a:spcPct val="0"/>
        </a:spcBef>
        <a:buNone/>
        <a:defRPr sz="6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0253" indent="-470253" algn="l" defTabSz="125400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1pPr>
      <a:lvl2pPr marL="1018882" indent="-391878" algn="l" defTabSz="1254008" rtl="0" eaLnBrk="1" latinLnBrk="0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67510" indent="-313502" algn="l" defTabSz="1254008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3pPr>
      <a:lvl4pPr marL="2194514" indent="-313502" algn="l" defTabSz="1254008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821518" indent="-313502" algn="l" defTabSz="1254008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48522" indent="-313502" algn="l" defTabSz="1254008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075527" indent="-313502" algn="l" defTabSz="1254008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02531" indent="-313502" algn="l" defTabSz="1254008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329535" indent="-313502" algn="l" defTabSz="1254008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5400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27004" algn="l" defTabSz="125400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54008" algn="l" defTabSz="125400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881012" algn="l" defTabSz="125400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08016" algn="l" defTabSz="125400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35020" algn="l" defTabSz="125400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762024" algn="l" defTabSz="125400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389029" algn="l" defTabSz="125400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016033" algn="l" defTabSz="125400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0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g"/><Relationship Id="rId10" Type="http://schemas.openxmlformats.org/officeDocument/2006/relationships/image" Target="../media/image36.gif"/><Relationship Id="rId4" Type="http://schemas.microsoft.com/office/2007/relationships/hdphoto" Target="../media/hdphoto2.wdp"/><Relationship Id="rId9" Type="http://schemas.openxmlformats.org/officeDocument/2006/relationships/image" Target="../media/image35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gif"/><Relationship Id="rId5" Type="http://schemas.openxmlformats.org/officeDocument/2006/relationships/image" Target="../media/image44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jp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3.jp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jpg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gif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gif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11" Type="http://schemas.openxmlformats.org/officeDocument/2006/relationships/image" Target="../media/image18.jpg"/><Relationship Id="rId5" Type="http://schemas.openxmlformats.org/officeDocument/2006/relationships/image" Target="../media/image13.jpg"/><Relationship Id="rId10" Type="http://schemas.openxmlformats.org/officeDocument/2006/relationships/image" Target="../media/image17.jpg"/><Relationship Id="rId4" Type="http://schemas.openxmlformats.org/officeDocument/2006/relationships/image" Target="../media/image12.jpg"/><Relationship Id="rId9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04708" y="815743"/>
            <a:ext cx="8249384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এই 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স্লাইডটি সম্মানিত শিক্ষকবৃন্দের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জন্য</a:t>
            </a:r>
            <a:endParaRPr lang="en-US" sz="4800" dirty="0"/>
          </a:p>
        </p:txBody>
      </p:sp>
      <p:sp>
        <p:nvSpPr>
          <p:cNvPr id="3" name="Oval 2"/>
          <p:cNvSpPr/>
          <p:nvPr/>
        </p:nvSpPr>
        <p:spPr>
          <a:xfrm>
            <a:off x="2133600" y="2286000"/>
            <a:ext cx="8991600" cy="4953000"/>
          </a:xfrm>
          <a:prstGeom prst="ellipse">
            <a:avLst/>
          </a:prstGeom>
          <a:solidFill>
            <a:srgbClr val="FBDCFC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36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পাঠটি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</a:t>
            </a:r>
            <a:r>
              <a:rPr lang="bn-BD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ণি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কক্ষে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উপস্থাপনের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প্রয়োজনীয়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নির্দেশনা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প্রতিটি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স্লাইডের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Slide</a:t>
            </a:r>
            <a:r>
              <a:rPr lang="bn-BD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Note </a:t>
            </a:r>
            <a:r>
              <a:rPr lang="bn-BD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সংযোজন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আশা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সম্মানিত</a:t>
            </a:r>
            <a:r>
              <a:rPr lang="bn-BD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শিক্ষকগণ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অনুগ্রহপূর্বক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পাঠটি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উপস্থাপনের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পূর্বে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উল্লেখিত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Note</a:t>
            </a:r>
            <a:r>
              <a:rPr lang="bn-BD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নিবেন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BD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এছাড়াও শিক্ষকগণ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প্রয়োজনবোধে তার নিজস্ব কলাকৌশল প্রয়োগ করতে পারবেন।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97435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48200" y="381000"/>
            <a:ext cx="4495800" cy="707886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4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নতুন শব্দ ও বাক্যগঠন</a:t>
            </a:r>
            <a:endParaRPr lang="en-US" sz="40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Pentagon 3"/>
          <p:cNvSpPr/>
          <p:nvPr/>
        </p:nvSpPr>
        <p:spPr>
          <a:xfrm>
            <a:off x="838200" y="1981200"/>
            <a:ext cx="3505200" cy="609600"/>
          </a:xfrm>
          <a:prstGeom prst="homePlate">
            <a:avLst/>
          </a:prstGeom>
          <a:solidFill>
            <a:srgbClr val="FDCBE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bn-BD" sz="36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প্রকান্ড</a:t>
            </a:r>
            <a:endParaRPr lang="en-US" sz="36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29600" y="1905000"/>
            <a:ext cx="480060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6C0000"/>
            </a:solidFill>
          </a:ln>
        </p:spPr>
        <p:txBody>
          <a:bodyPr wrap="square" rtlCol="0">
            <a:spAutoFit/>
            <a:scene3d>
              <a:camera prst="perspective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just"/>
            <a:r>
              <a:rPr lang="bn-BD" sz="36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অত্যন্ত বৃহৎ, অতিশয় বড়</a:t>
            </a:r>
            <a:endParaRPr lang="en-US" sz="36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371600"/>
            <a:ext cx="2895600" cy="1752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Pentagon 7"/>
          <p:cNvSpPr/>
          <p:nvPr/>
        </p:nvSpPr>
        <p:spPr>
          <a:xfrm>
            <a:off x="838200" y="4114800"/>
            <a:ext cx="3505200" cy="609600"/>
          </a:xfrm>
          <a:prstGeom prst="homePlate">
            <a:avLst/>
          </a:prstGeom>
          <a:solidFill>
            <a:srgbClr val="FDCBE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bn-BD" sz="36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প্রেতাত্মা</a:t>
            </a:r>
            <a:endParaRPr lang="en-US" sz="36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429000"/>
            <a:ext cx="2895600" cy="18287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8229600" y="3962400"/>
            <a:ext cx="480060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6C0000"/>
            </a:solidFill>
          </a:ln>
        </p:spPr>
        <p:txBody>
          <a:bodyPr wrap="square" rtlCol="0">
            <a:spAutoFit/>
            <a:scene3d>
              <a:camera prst="perspective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just"/>
            <a:r>
              <a:rPr lang="bn-BD" sz="36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মৃতের আত্মা, ভূত</a:t>
            </a:r>
            <a:endParaRPr lang="en-US" sz="36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Pentagon 10"/>
          <p:cNvSpPr/>
          <p:nvPr/>
        </p:nvSpPr>
        <p:spPr>
          <a:xfrm>
            <a:off x="685800" y="6172200"/>
            <a:ext cx="3505200" cy="609600"/>
          </a:xfrm>
          <a:prstGeom prst="homePlate">
            <a:avLst/>
          </a:prstGeom>
          <a:solidFill>
            <a:srgbClr val="FDCBE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bn-BD" sz="36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প্রণাম</a:t>
            </a:r>
            <a:endParaRPr lang="en-US" sz="36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5486399"/>
            <a:ext cx="2895600" cy="18288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8229600" y="5943600"/>
            <a:ext cx="480060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6C0000"/>
            </a:solidFill>
          </a:ln>
        </p:spPr>
        <p:txBody>
          <a:bodyPr wrap="square" rtlCol="0">
            <a:spAutoFit/>
            <a:scene3d>
              <a:camera prst="perspective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just"/>
            <a:r>
              <a:rPr lang="bn-BD" sz="36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ভক্তিশ্রদ্ধা, সালাম</a:t>
            </a:r>
            <a:endParaRPr lang="en-US" sz="36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55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brightnessContrast bright="50000" contrast="-26000"/>
                    </a14:imgEffect>
                  </a14:imgLayer>
                </a14:imgProps>
              </a:ext>
            </a:extLst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10200" y="228600"/>
            <a:ext cx="2590800" cy="769441"/>
          </a:xfrm>
          <a:prstGeom prst="rect">
            <a:avLst/>
          </a:prstGeom>
          <a:solidFill>
            <a:schemeClr val="bg1"/>
          </a:solidFill>
          <a:ln>
            <a:solidFill>
              <a:srgbClr val="2B0C03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4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44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05000" y="6477000"/>
            <a:ext cx="9601200" cy="1323439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বিব্রত, উদভ্রান্ত, খাপছাড়া, শ্রাদ্ধ, উইল শব্দগুলো দিয়ে জোড়ায় আলোচনা করে দুইটি করে বাক্য লেখ।</a:t>
            </a:r>
            <a:endParaRPr lang="en-US" sz="40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219200"/>
            <a:ext cx="9296400" cy="52620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8150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962400"/>
            <a:ext cx="3468642" cy="22652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1905000" y="6553200"/>
            <a:ext cx="9677400" cy="1323439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নগেন তার মামাবাড়িতে থেকে পড়াশুনা করে, একদিন সকাল বেলা</a:t>
            </a:r>
            <a:r>
              <a:rPr lang="en-US" sz="4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……</a:t>
            </a:r>
            <a:endParaRPr lang="en-US" sz="40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886200"/>
            <a:ext cx="3468642" cy="23360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886200"/>
            <a:ext cx="3429000" cy="22960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962400"/>
            <a:ext cx="3429000" cy="21998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962400"/>
            <a:ext cx="3385820" cy="2209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0286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11 0.01852 L -0.32639 -0.4338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75" y="-226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20988E-6 L 0.01805 -0.43827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3" y="-219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9.25926E-7 L 0.35833 -0.4450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17" y="-222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03704E-6 L 0.35833 -0.01331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17" y="-6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78 -7.40741E-7 L -0.32894 -0.0046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58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3" b="99717" l="239" r="99124">
                        <a14:foregroundMark x1="3426" y1="1914" x2="56096" y2="99717"/>
                        <a14:foregroundMark x1="56414" y1="98016" x2="99124" y2="213"/>
                        <a14:foregroundMark x1="96574" y1="50390" x2="84781" y2="99717"/>
                        <a14:foregroundMark x1="5020" y1="79022" x2="239" y2="98016"/>
                        <a14:foregroundMark x1="93705" y1="44153" x2="79363" y2="99150"/>
                        <a14:foregroundMark x1="96892" y1="60595" x2="92430" y2="98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5211459" cy="5867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34"/>
          <a:stretch/>
        </p:blipFill>
        <p:spPr>
          <a:xfrm>
            <a:off x="5257800" y="152399"/>
            <a:ext cx="3429000" cy="58674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34"/>
          <a:stretch/>
        </p:blipFill>
        <p:spPr>
          <a:xfrm flipH="1">
            <a:off x="8763000" y="152400"/>
            <a:ext cx="4724400" cy="5867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762000"/>
            <a:ext cx="1609344" cy="198729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914400"/>
            <a:ext cx="1537447" cy="1600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0" y="914400"/>
            <a:ext cx="1524000" cy="1600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5" name="TextBox 14"/>
          <p:cNvSpPr txBox="1"/>
          <p:nvPr/>
        </p:nvSpPr>
        <p:spPr>
          <a:xfrm>
            <a:off x="533400" y="6553200"/>
            <a:ext cx="12268200" cy="120032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6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লাইব্রেরিটি নগেনের দাদামশায়ের আমলের। যার একদিকের দেয়ালের মাঝখানে নগেনের মামার ছবি, অন্যদিকের দেয়ালে পাশাপাশি দাদামশায়ের ও দিদিমার ছবি।</a:t>
            </a:r>
            <a:endParaRPr lang="en-US" sz="36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675" y="744926"/>
            <a:ext cx="1676400" cy="199594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069">
            <a:off x="6127344" y="361163"/>
            <a:ext cx="577758" cy="8024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069">
            <a:off x="7498944" y="437363"/>
            <a:ext cx="577758" cy="8024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02644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6716" y="6858000"/>
            <a:ext cx="11125200" cy="70788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নগেন মামাকে প্রায়ই মিথ্যা শ্রদ্ধাভক্তি দেখিয়ে টাকা আদায় করত</a:t>
            </a:r>
            <a:endParaRPr lang="en-US" sz="40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57200"/>
            <a:ext cx="4957152" cy="60692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457200"/>
            <a:ext cx="5783317" cy="6070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30728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6595289"/>
            <a:ext cx="11734800" cy="120032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6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কিন্তু মামা মৃত্যুর সময় নগেনের নামে মোটা টাকা উইল করে রেখে যাওয়ায় নগেন অনুতপ্ত হয় এবং সত্যি সত্যি মামার প্রতি শ্রদ্ধাভক্তি জেগে উঠে।</a:t>
            </a:r>
            <a:endParaRPr lang="en-US" sz="36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199" y="381000"/>
            <a:ext cx="4267201" cy="5791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381000"/>
            <a:ext cx="4267200" cy="5791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82" b="99856" l="325" r="89773">
                        <a14:foregroundMark x1="44481" y1="14645" x2="47078" y2="4882"/>
                        <a14:foregroundMark x1="41234" y1="87581" x2="47727" y2="99928"/>
                        <a14:foregroundMark x1="12662" y1="39340" x2="325" y2="356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004" y="381000"/>
            <a:ext cx="2560320" cy="5791200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3247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7086600"/>
            <a:ext cx="12649200" cy="707886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মামাকে ভক্তিশ্রদ্ধা জানাতে গিয়ে নগেনের চমকপ্রদ অবিশ্বাস্য কাহিনি</a:t>
            </a:r>
            <a:r>
              <a:rPr lang="en-US" sz="4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……</a:t>
            </a:r>
            <a:endParaRPr lang="en-US" sz="40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4267200"/>
            <a:ext cx="3657600" cy="22681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4267201"/>
            <a:ext cx="3657600" cy="228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4267200"/>
            <a:ext cx="3657600" cy="228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4876800"/>
            <a:ext cx="894945" cy="8763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4267200"/>
            <a:ext cx="3505200" cy="22675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4267200"/>
            <a:ext cx="3505200" cy="22725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4267200"/>
            <a:ext cx="3691128" cy="24199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2677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7.40741E-7 L -0.31667 -0.461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33" y="-230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83951E-6 L -0.00556 -0.45564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" y="-22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33333E-6 L 0.28403 -0.4513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01" y="-22569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59259E-6 L 0.29445 -0.46297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22" y="-2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11022E-16 L 0.31112 -0.008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56" y="-4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19753E-6 L -0.32777 -0.0084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89" y="-4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brightnessContrast bright="50000" contrast="-26000"/>
                    </a14:imgEffect>
                  </a14:imgLayer>
                </a14:imgProps>
              </a:ext>
            </a:extLst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04800"/>
            <a:ext cx="11282614" cy="7086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1647042" y="7212676"/>
            <a:ext cx="10363199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6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চমকপ্রদ অবিশ্বাস্য কাহিনী নগেনকে দিনদিন চিন্তিত ও অসুস্থ্য করে দেয়।</a:t>
            </a:r>
            <a:endParaRPr lang="en-US" sz="36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341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brightnessContrast bright="50000" contrast="-26000"/>
                    </a14:imgEffect>
                  </a14:imgLayer>
                </a14:imgProps>
              </a:ext>
            </a:extLst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57400" y="6324600"/>
            <a:ext cx="9829800" cy="1200329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6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নগেনের বিশ্বাস মিথ্যা শ্রদ্ধাভক্তি জানানোর কারণে তার মামার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প্রেতাত্মা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রাগ করে </a:t>
            </a:r>
            <a:r>
              <a:rPr lang="bn-BD" sz="36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তাকে ধাক্কা দিয়ে শাসন করে।</a:t>
            </a:r>
            <a:endParaRPr lang="en-US" sz="36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304800"/>
            <a:ext cx="9601200" cy="57150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609600"/>
            <a:ext cx="1391023" cy="1447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609600"/>
            <a:ext cx="1378857" cy="1447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58697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brightnessContrast bright="50000" contrast="-26000"/>
                    </a14:imgEffect>
                  </a14:imgLayer>
                </a14:imgProps>
              </a:ext>
            </a:extLst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6477000"/>
            <a:ext cx="9525000" cy="1323439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IN" sz="4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</a:t>
            </a:r>
            <a:r>
              <a:rPr lang="bn-BD" sz="4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তৈলচিত্রের ভূত’ গল্প অবলম্বনে নগেনের </a:t>
            </a:r>
            <a:r>
              <a:rPr lang="bn-IN" sz="4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কুসংস্কারাচ্ছন্ন </a:t>
            </a:r>
            <a:r>
              <a:rPr lang="bn-BD" sz="4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মানসিকতা  </a:t>
            </a:r>
            <a:r>
              <a:rPr lang="bn-IN" sz="4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</a:t>
            </a:r>
            <a:r>
              <a:rPr lang="bn-BD" sz="4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পাঁচটি বা</a:t>
            </a:r>
            <a:r>
              <a:rPr lang="bn-IN" sz="4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ক্যে) ব্যাখ্যা কর।</a:t>
            </a:r>
            <a:endParaRPr lang="en-US" sz="40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81600" y="228600"/>
            <a:ext cx="3106189" cy="9233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2B0C03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54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</a:t>
            </a:r>
            <a:r>
              <a:rPr lang="bn-IN" sz="54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লগত</a:t>
            </a:r>
            <a:r>
              <a:rPr lang="bn-BD" sz="54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কাজ</a:t>
            </a:r>
            <a:endParaRPr lang="en-US" sz="54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524000"/>
            <a:ext cx="9565019" cy="45844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9689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2590800"/>
            <a:ext cx="7478486" cy="52349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Muslim Balika 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066800"/>
            <a:ext cx="1255857" cy="15863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381000"/>
            <a:ext cx="2204259" cy="27553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ound Diagonal Corner Rectangle 4"/>
          <p:cNvSpPr/>
          <p:nvPr/>
        </p:nvSpPr>
        <p:spPr>
          <a:xfrm>
            <a:off x="7315200" y="3228638"/>
            <a:ext cx="5410200" cy="2562561"/>
          </a:xfrm>
          <a:prstGeom prst="round2DiagRect">
            <a:avLst/>
          </a:prstGeom>
          <a:solidFill>
            <a:schemeClr val="bg1"/>
          </a:solidFill>
          <a:ln>
            <a:solidFill>
              <a:srgbClr val="0064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391400" y="3429000"/>
            <a:ext cx="5334000" cy="206210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2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শ্রেণি    : অষ্টম</a:t>
            </a:r>
          </a:p>
          <a:p>
            <a:pPr algn="just"/>
            <a:r>
              <a:rPr lang="bn-BD" sz="32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বিষয়   : বাংলা ১ম পত্র</a:t>
            </a:r>
            <a:endParaRPr lang="bn-BD" sz="3200" b="1" dirty="0">
              <a:ln w="11430">
                <a:solidFill>
                  <a:srgbClr val="0C0000"/>
                </a:solidFill>
              </a:ln>
              <a:solidFill>
                <a:srgbClr val="0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bn-BD" sz="32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গদ্য     : তৈলচিত্রের ভূত (পাঠ ১)</a:t>
            </a:r>
          </a:p>
          <a:p>
            <a:pPr algn="just"/>
            <a:r>
              <a:rPr lang="bn-BD" sz="32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সময়    </a:t>
            </a:r>
            <a:r>
              <a:rPr lang="en-AU" sz="32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  <a:r>
              <a:rPr lang="bn-BD" sz="32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৫০ মিনিট।</a:t>
            </a:r>
            <a:endParaRPr lang="en-US" sz="3200" b="1" dirty="0">
              <a:ln w="11430">
                <a:solidFill>
                  <a:srgbClr val="0C0000"/>
                </a:solidFill>
              </a:ln>
              <a:solidFill>
                <a:srgbClr val="0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912318" y="3304840"/>
            <a:ext cx="5336081" cy="2562562"/>
          </a:xfrm>
          <a:prstGeom prst="round2DiagRect">
            <a:avLst/>
          </a:prstGeom>
          <a:solidFill>
            <a:schemeClr val="bg1"/>
          </a:solidFill>
          <a:ln>
            <a:solidFill>
              <a:srgbClr val="0064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143000" y="3581400"/>
            <a:ext cx="5086647" cy="206210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2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আনোয়ারা খাতুন</a:t>
            </a:r>
          </a:p>
          <a:p>
            <a:pPr algn="just"/>
            <a:r>
              <a:rPr lang="bn-BD" sz="32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সহকারী শিক্ষক (বাংলা)</a:t>
            </a:r>
          </a:p>
          <a:p>
            <a:pPr algn="just"/>
            <a:r>
              <a:rPr lang="en-US" sz="3200" b="1" dirty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a</a:t>
            </a:r>
            <a:r>
              <a:rPr lang="bn-BD" sz="32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nwarakhatun</a:t>
            </a:r>
            <a:r>
              <a:rPr lang="en-US" sz="32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iriam" pitchFamily="34" charset="-79"/>
                <a:cs typeface="Miriam" pitchFamily="34" charset="-79"/>
              </a:rPr>
              <a:t>70</a:t>
            </a:r>
            <a:r>
              <a:rPr lang="bn-BD" sz="32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</a:p>
          <a:p>
            <a:pPr algn="just"/>
            <a:r>
              <a:rPr lang="bn-BD" sz="32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@gmail.com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62600" y="228600"/>
            <a:ext cx="24384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60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38400" y="6553200"/>
            <a:ext cx="9448800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মুসলিম বালিকা উচ্চ বিদ্যালয় ও কলেজ,</a:t>
            </a:r>
            <a:r>
              <a:rPr lang="en-AU" sz="4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ময়মনসিংহ।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457200"/>
            <a:ext cx="2008312" cy="2590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9953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763000" y="609600"/>
            <a:ext cx="2777837" cy="47928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bn-BD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সঠিক উত্তরের জন্য ক্লিক</a:t>
            </a:r>
            <a:endParaRPr lang="en-US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381000"/>
            <a:ext cx="1600200" cy="76944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400" b="1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447800"/>
            <a:ext cx="8001000" cy="609600"/>
          </a:xfrm>
          <a:prstGeom prst="rect">
            <a:avLst/>
          </a:prstGeom>
          <a:solidFill>
            <a:srgbClr val="FBDDF5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1.</a:t>
            </a:r>
            <a:r>
              <a:rPr lang="bn-BD" sz="3200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প্রেতাত্মা মানে কী?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399" y="2286000"/>
            <a:ext cx="5105401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(ক) মৃতের ছায়া  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2895600"/>
            <a:ext cx="51054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(খ) ভূতের আত্মা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14399" y="3505200"/>
            <a:ext cx="5105401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(গ) মৃতের আত্মা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14400" y="4114800"/>
            <a:ext cx="51054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(ঘ) ভূতের ছায়া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901258" y="3524308"/>
            <a:ext cx="488372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Front"/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14400" y="4724400"/>
            <a:ext cx="8077200" cy="609600"/>
          </a:xfrm>
          <a:prstGeom prst="rect">
            <a:avLst/>
          </a:prstGeom>
          <a:solidFill>
            <a:srgbClr val="FBDDF5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2</a:t>
            </a:r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.‘পুতুল নাচের ইতিকথা’ একটি-     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14400" y="5486400"/>
            <a:ext cx="51054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(ক) গল্প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14400" y="6096000"/>
            <a:ext cx="51054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(খ) উপন্যাস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14400" y="6705600"/>
            <a:ext cx="51054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(গ) কাব্য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14400" y="7315200"/>
            <a:ext cx="51054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(ঘ) প্রবন্ধ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952174" y="6088783"/>
            <a:ext cx="488372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Front"/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"/>
          <p:cNvSpPr>
            <a:spLocks noChangeArrowheads="1"/>
          </p:cNvSpPr>
          <p:nvPr/>
        </p:nvSpPr>
        <p:spPr bwMode="auto">
          <a:xfrm>
            <a:off x="685800" y="36909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965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458200" y="533400"/>
            <a:ext cx="2777837" cy="47928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bn-BD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সঠিক উত্তরের জন্য ক্লিক</a:t>
            </a:r>
            <a:endParaRPr lang="en-US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381000"/>
            <a:ext cx="1600200" cy="76944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400" b="1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066800" y="1524000"/>
            <a:ext cx="6172200" cy="609600"/>
          </a:xfrm>
          <a:prstGeom prst="rect">
            <a:avLst/>
          </a:prstGeom>
          <a:solidFill>
            <a:srgbClr val="FBDDF5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৪। ‘তৈলচিত্রের ভূত’ গল্পে প্রকাশ পেয়েছে -</a:t>
            </a:r>
            <a:r>
              <a:rPr lang="en-US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066800" y="2258242"/>
            <a:ext cx="40386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en-US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i.</a:t>
            </a:r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   বিচারবুদ্ধিহীনতা  </a:t>
            </a:r>
            <a:r>
              <a:rPr lang="en-US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054024" y="2893093"/>
            <a:ext cx="40386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en-US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ii.</a:t>
            </a:r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  অজ্ঞানতা</a:t>
            </a:r>
            <a:r>
              <a:rPr lang="en-US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066800" y="3657600"/>
            <a:ext cx="40386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en-US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iii.</a:t>
            </a:r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কুসংস্কারাচ্ছন্নতা 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066800" y="4343400"/>
            <a:ext cx="6116105" cy="533400"/>
          </a:xfrm>
          <a:prstGeom prst="rect">
            <a:avLst/>
          </a:prstGeom>
          <a:solidFill>
            <a:srgbClr val="FBDDF5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28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নিচের কোনটি সঠিক?</a:t>
            </a:r>
            <a:endParaRPr lang="en-US" sz="28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066800" y="5029200"/>
            <a:ext cx="4036799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(ক) </a:t>
            </a:r>
            <a:r>
              <a:rPr lang="en-US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i</a:t>
            </a:r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ও</a:t>
            </a:r>
            <a:r>
              <a:rPr lang="bn-BD" sz="3200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ii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066799" y="6248400"/>
            <a:ext cx="4017533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(</a:t>
            </a:r>
            <a:r>
              <a:rPr lang="bn-BD" sz="3200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গ</a:t>
            </a:r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)</a:t>
            </a:r>
            <a:r>
              <a:rPr lang="en-US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ii</a:t>
            </a:r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iii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066799" y="5638800"/>
            <a:ext cx="4038601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(খ)</a:t>
            </a:r>
            <a:r>
              <a:rPr lang="en-US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i</a:t>
            </a:r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iii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066800" y="6781800"/>
            <a:ext cx="40386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(ঘ) </a:t>
            </a:r>
            <a:r>
              <a:rPr lang="en-US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i, ii</a:t>
            </a:r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iii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1136678" y="677592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186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brightnessContrast bright="50000" contrast="-26000"/>
                    </a14:imgEffect>
                  </a14:imgLayer>
                </a14:imgProps>
              </a:ext>
            </a:extLst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1"/>
          <p:cNvSpPr/>
          <p:nvPr/>
        </p:nvSpPr>
        <p:spPr>
          <a:xfrm>
            <a:off x="2590800" y="6629400"/>
            <a:ext cx="8610600" cy="1339345"/>
          </a:xfrm>
          <a:prstGeom prst="round2DiagRect">
            <a:avLst/>
          </a:prstGeom>
          <a:solidFill>
            <a:schemeClr val="bg1"/>
          </a:solidFill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‘</a:t>
            </a:r>
            <a:r>
              <a:rPr lang="bn-BD" sz="36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ভূতবিশ্বাস কুসংস্কারাচ্ছন্ন’-বিষয়ে পনেরো লাইনের একটি অনুচ্ছেদ লিখে আনবে।</a:t>
            </a:r>
            <a:endParaRPr lang="en-US" sz="3600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43319" y="284019"/>
            <a:ext cx="2514600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800" b="1" dirty="0" smtClean="0">
                <a:ln w="11430">
                  <a:solidFill>
                    <a:srgbClr val="180000"/>
                  </a:solidFill>
                </a:ln>
                <a:solidFill>
                  <a:srgbClr val="18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143000"/>
            <a:ext cx="7620000" cy="558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5185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/>
          <p:cNvSpPr/>
          <p:nvPr/>
        </p:nvSpPr>
        <p:spPr bwMode="auto">
          <a:xfrm>
            <a:off x="4953000" y="609600"/>
            <a:ext cx="3505200" cy="1543080"/>
          </a:xfrm>
          <a:prstGeom prst="ellipse">
            <a:avLst/>
          </a:prstGeom>
          <a:solidFill>
            <a:srgbClr val="FBDDF5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600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MS Reference Specialty" pitchFamily="2" charset="2"/>
                <a:cs typeface="NikoshBAN" panose="02000000000000000000" pitchFamily="2" charset="0"/>
              </a:rPr>
              <a:t>কৃতজ্ঞতা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MS Reference Specialty" pitchFamily="2" charset="2"/>
                <a:cs typeface="NikoshBAN" panose="02000000000000000000" pitchFamily="2" charset="0"/>
              </a:rPr>
              <a:t> </a:t>
            </a:r>
            <a:r>
              <a:rPr lang="en-US" sz="3600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MS Reference Specialty" pitchFamily="2" charset="2"/>
                <a:cs typeface="NikoshBAN" panose="02000000000000000000" pitchFamily="2" charset="0"/>
              </a:rPr>
              <a:t>স্বীকার</a:t>
            </a:r>
            <a:endParaRPr lang="en-US" sz="3600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MS Reference Specialty" pitchFamily="2" charset="2"/>
              <a:cs typeface="NikoshBAN" panose="02000000000000000000" pitchFamily="2" charset="0"/>
            </a:endParaRPr>
          </a:p>
        </p:txBody>
      </p:sp>
      <p:sp>
        <p:nvSpPr>
          <p:cNvPr id="22" name="TextBox 6"/>
          <p:cNvSpPr txBox="1"/>
          <p:nvPr/>
        </p:nvSpPr>
        <p:spPr bwMode="auto">
          <a:xfrm>
            <a:off x="2438400" y="2895600"/>
            <a:ext cx="8786936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r>
              <a:rPr lang="en-US" sz="32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মন্ত্রণালয়</a:t>
            </a:r>
            <a:r>
              <a:rPr lang="en-US" sz="32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মাউশি</a:t>
            </a:r>
            <a:r>
              <a:rPr lang="en-US" sz="32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এনসিটিবি</a:t>
            </a:r>
            <a:r>
              <a:rPr lang="en-US" sz="32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এটুআই</a:t>
            </a:r>
            <a:r>
              <a:rPr lang="en-US" sz="32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সংশ্লিষ্ট</a:t>
            </a:r>
            <a:r>
              <a:rPr lang="en-US" sz="32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কর্মকর্তাবৃন্দ</a:t>
            </a:r>
            <a:endParaRPr lang="en-US" sz="3200" dirty="0">
              <a:ln>
                <a:solidFill>
                  <a:schemeClr val="tx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2209800" y="4038600"/>
            <a:ext cx="9289032" cy="28007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32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altLang="en-US" sz="32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32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কন্টেন্ট</a:t>
            </a:r>
            <a:r>
              <a:rPr lang="en-US" altLang="en-US" sz="32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32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সম্পাদক</a:t>
            </a:r>
            <a:r>
              <a:rPr lang="en-US" altLang="en-US" sz="32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32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হিসেবে</a:t>
            </a:r>
            <a:r>
              <a:rPr lang="en-US" altLang="en-US" sz="32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32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যাঁদের</a:t>
            </a:r>
            <a:r>
              <a:rPr lang="en-US" altLang="en-US" sz="32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32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নির্দেশনা</a:t>
            </a:r>
            <a:r>
              <a:rPr lang="en-US" altLang="en-US" sz="32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altLang="en-US" sz="32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পরামর্শ</a:t>
            </a:r>
            <a:r>
              <a:rPr lang="en-US" altLang="en-US" sz="32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altLang="en-US" sz="32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তত্ত্বাবধানে</a:t>
            </a:r>
            <a:r>
              <a:rPr lang="en-US" altLang="en-US" sz="32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32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এই</a:t>
            </a:r>
            <a:r>
              <a:rPr lang="en-US" altLang="en-US" sz="32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32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মডেল</a:t>
            </a:r>
            <a:r>
              <a:rPr lang="en-US" altLang="en-US" sz="32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32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কন্টেন্ট</a:t>
            </a:r>
            <a:r>
              <a:rPr lang="en-US" altLang="en-US" sz="32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32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সমৃদ্ধ</a:t>
            </a:r>
            <a:r>
              <a:rPr lang="en-US" altLang="en-US" sz="32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32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altLang="en-US" sz="32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32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তাঁরা</a:t>
            </a:r>
            <a:r>
              <a:rPr lang="en-US" altLang="en-US" sz="32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32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হলেন</a:t>
            </a:r>
            <a:r>
              <a:rPr lang="en-US" altLang="en-US" sz="32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-</a:t>
            </a:r>
          </a:p>
          <a:p>
            <a:pPr algn="ctr"/>
            <a:endParaRPr lang="en-US" altLang="en-US" sz="2800" dirty="0">
              <a:ln>
                <a:solidFill>
                  <a:schemeClr val="tx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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জনাব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ফেরদৌস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হোসেন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800" dirty="0" err="1" smtClean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সহযো</a:t>
            </a:r>
            <a:r>
              <a:rPr lang="bn-IN" altLang="en-US" sz="2800" dirty="0" smtClean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গী</a:t>
            </a:r>
            <a:r>
              <a:rPr lang="en-US" altLang="en-US" sz="2800" dirty="0" smtClean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অধ্যাপক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বাংলা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টিটিসি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খুলনা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।</a:t>
            </a:r>
          </a:p>
          <a:p>
            <a:pPr algn="just"/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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জনাব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নিগার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সুলতানা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800" dirty="0" err="1" smtClean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সহকা</a:t>
            </a:r>
            <a:r>
              <a:rPr lang="bn-IN" altLang="en-US" sz="2800" dirty="0" smtClean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রী</a:t>
            </a:r>
            <a:r>
              <a:rPr lang="en-US" altLang="en-US" sz="2800" dirty="0" smtClean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অধ্যাপক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বাংলা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ফেনী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সরকারি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কলেজ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ফেনী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।</a:t>
            </a:r>
          </a:p>
          <a:p>
            <a:pPr algn="just"/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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জনাব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জেসমীন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জাহান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খানম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প্রভাষক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বাংলা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টিটিসি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(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মহিলা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),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ময়মনসিংহ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।</a:t>
            </a:r>
            <a:endParaRPr lang="en-US" altLang="en-US" sz="2800" dirty="0">
              <a:ln>
                <a:solidFill>
                  <a:schemeClr val="tx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69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33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0" y="304800"/>
            <a:ext cx="4545058" cy="71749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obliqueTopLef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bn-BD" sz="5400" b="1" cap="all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C000"/>
                </a:solidFill>
                <a:effectLst>
                  <a:innerShdw blurRad="114300">
                    <a:prstClr val="black"/>
                  </a:inn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এনিমিশন চিত্রটি </a:t>
            </a:r>
            <a:r>
              <a:rPr lang="bn-IN" sz="5400" b="1" cap="all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C000"/>
                </a:solidFill>
                <a:effectLst>
                  <a:innerShdw blurRad="114300">
                    <a:prstClr val="black"/>
                  </a:inn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দেখে চিন্তা</a:t>
            </a:r>
            <a:r>
              <a:rPr lang="bn-BD" sz="5400" b="1" cap="all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C000"/>
                </a:solidFill>
                <a:effectLst>
                  <a:innerShdw blurRad="114300">
                    <a:prstClr val="black"/>
                  </a:inn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কর </a:t>
            </a:r>
            <a:endParaRPr lang="en-US" sz="5400" b="1" cap="all" spc="0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rgbClr val="FFC000"/>
              </a:solidFill>
              <a:effectLst>
                <a:innerShdw blurRad="114300">
                  <a:prstClr val="black"/>
                </a:innerShdw>
                <a:reflection blurRad="10000" stA="55000" endPos="48000" dist="5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371600"/>
            <a:ext cx="9448800" cy="66547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25909" y="354053"/>
            <a:ext cx="4724400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8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 দেখতে পাচ্ছ?</a:t>
            </a:r>
            <a:endParaRPr lang="en-US" sz="48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81400" y="354052"/>
            <a:ext cx="7010400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8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তৈলচিত্র থেকে বেরিয়ে আসছে ভূত</a:t>
            </a:r>
            <a:endParaRPr lang="en-US" sz="48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65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7" grpId="0" animBg="1"/>
      <p:bldP spid="7" grpId="1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brightnessContrast bright="50000" contrast="-26000"/>
                    </a14:imgEffect>
                  </a14:imgLayer>
                </a14:imgProps>
              </a:ext>
            </a:extLst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745" y="2477193"/>
            <a:ext cx="9829800" cy="5715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2743200"/>
            <a:ext cx="6654997" cy="4419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98" y="243287"/>
            <a:ext cx="2438400" cy="2837412"/>
          </a:xfrm>
          <a:prstGeom prst="ellipse">
            <a:avLst/>
          </a:prstGeom>
          <a:ln w="63500" cap="rnd">
            <a:solidFill>
              <a:schemeClr val="accent5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4572000" y="0"/>
            <a:ext cx="373380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5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তৈলচিত্রের ভূত</a:t>
            </a:r>
            <a:endParaRPr lang="bn-IN" sz="5400" b="1" dirty="0" smtClean="0">
              <a:ln w="11430">
                <a:solidFill>
                  <a:srgbClr val="0C0000"/>
                </a:solidFill>
              </a:ln>
              <a:solidFill>
                <a:srgbClr val="0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92782" y="809982"/>
            <a:ext cx="44958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400" b="1" dirty="0" smtClean="0">
                <a:ln w="11430"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মানিক বন্ধ্যোপাধ্যায়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71538" y="1579428"/>
            <a:ext cx="37338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IN" sz="4400" b="1" dirty="0" smtClean="0">
                <a:ln w="11430"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(প্রথম অংশ)</a:t>
            </a:r>
            <a:endParaRPr lang="bn-BD" sz="4400" b="1" dirty="0" smtClean="0">
              <a:ln w="11430">
                <a:solidFill>
                  <a:srgbClr val="0070C0"/>
                </a:solidFill>
              </a:ln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4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0" y="609600"/>
            <a:ext cx="2781300" cy="101566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6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0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6629400"/>
            <a:ext cx="12052300" cy="70788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71500" indent="-571500" algn="just">
              <a:buFont typeface="Wingdings" pitchFamily="2" charset="2"/>
              <a:buChar char="v"/>
            </a:pPr>
            <a:r>
              <a:rPr lang="bn-BD" sz="4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‘নগেনের কুসংস্কারাচ্ছন্ন মানসিকতার পরিচয়’- ব্যাখ্যা  করতে পারবে।</a:t>
            </a:r>
            <a:endParaRPr lang="en-US" sz="40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2971800"/>
            <a:ext cx="12039600" cy="70788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71500" indent="-571500" algn="just">
              <a:buFont typeface="Wingdings" pitchFamily="2" charset="2"/>
              <a:buChar char="v"/>
            </a:pPr>
            <a:r>
              <a:rPr lang="bn-BD" sz="4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লেখক ‘মানিক বন্দ্যোপাধ্যায়’- এর সংক্ষিপ্ত পরিচয়  উল্লেখ করতে পারবে।</a:t>
            </a:r>
            <a:endParaRPr lang="en-US" sz="40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8200" y="5029200"/>
            <a:ext cx="12039600" cy="132343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bn-BD" sz="4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নির্বাচিত অংশটুকু</a:t>
            </a:r>
            <a:r>
              <a:rPr lang="en-US" sz="4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(</a:t>
            </a:r>
            <a:r>
              <a:rPr lang="bn-BD" sz="4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একদিন সকাল বেলা</a:t>
            </a:r>
            <a:r>
              <a:rPr lang="en-US" sz="4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……</a:t>
            </a:r>
            <a:r>
              <a:rPr lang="bn-BD" sz="4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ছবির নিচে মেঝেতে পড়ে আছি পর্যন্ত</a:t>
            </a:r>
            <a:r>
              <a:rPr lang="en-US" sz="4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) </a:t>
            </a:r>
            <a:r>
              <a:rPr lang="en-US" sz="4000" b="1" dirty="0" err="1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শুদ্ধ</a:t>
            </a:r>
            <a:r>
              <a:rPr lang="en-US" sz="4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উচ্চারণে</a:t>
            </a:r>
            <a:r>
              <a:rPr lang="en-US" sz="4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পড়তে</a:t>
            </a:r>
            <a:r>
              <a:rPr lang="bn-BD" sz="4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পারবে।</a:t>
            </a:r>
            <a:endParaRPr lang="en-US" sz="40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4400" y="1905000"/>
            <a:ext cx="919374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8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 পাঠ</a:t>
            </a:r>
            <a:r>
              <a:rPr lang="bn-IN" sz="48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শেষে</a:t>
            </a:r>
            <a:r>
              <a:rPr lang="bn-BD" sz="48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শিক্ষার্থীরা....</a:t>
            </a:r>
            <a:endParaRPr lang="en-US" sz="48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200" y="4038600"/>
            <a:ext cx="12039600" cy="70788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71500" indent="-571500" algn="just">
              <a:buFont typeface="Wingdings" pitchFamily="2" charset="2"/>
              <a:buChar char="v"/>
            </a:pPr>
            <a:r>
              <a:rPr lang="bn-BD" sz="4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নতুন শব্দ</a:t>
            </a:r>
            <a:r>
              <a:rPr lang="bn-IN" sz="4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গুলো</a:t>
            </a:r>
            <a:r>
              <a:rPr lang="bn-BD" sz="4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বাক্যে প্রয়োগ করতে পারবে।</a:t>
            </a:r>
            <a:endParaRPr lang="en-US" sz="40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43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7" grpId="0" animBg="1"/>
      <p:bldP spid="9" grpId="0" animBg="1"/>
      <p:bldP spid="10" grpId="0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3352800"/>
            <a:ext cx="1524000" cy="1943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5715000"/>
            <a:ext cx="1600200" cy="20038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715000"/>
            <a:ext cx="1524000" cy="1981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8600" y="3200400"/>
            <a:ext cx="1625600" cy="213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1066800"/>
            <a:ext cx="1600201" cy="1905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8600" y="1066800"/>
            <a:ext cx="1600200" cy="1905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532" y="2793571"/>
            <a:ext cx="2095500" cy="2438401"/>
          </a:xfrm>
          <a:prstGeom prst="ellipse">
            <a:avLst/>
          </a:prstGeom>
          <a:ln w="63500" cap="rnd">
            <a:solidFill>
              <a:schemeClr val="accent5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Rectangle 9"/>
          <p:cNvSpPr/>
          <p:nvPr/>
        </p:nvSpPr>
        <p:spPr>
          <a:xfrm>
            <a:off x="4828080" y="152400"/>
            <a:ext cx="3118161" cy="83099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800" b="1" dirty="0" smtClean="0">
                <a:ln w="11430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লেখক পরিচিতি</a:t>
            </a:r>
            <a:endParaRPr lang="en-US" sz="4800" b="1" cap="none" spc="0" dirty="0">
              <a:ln w="11430"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12320" y="5233263"/>
            <a:ext cx="27879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মানিক বন্ধ্যোপাধ্যায়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895600" y="1080195"/>
            <a:ext cx="2341090" cy="16002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521767" y="851595"/>
            <a:ext cx="101662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44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জন্ম-</a:t>
            </a:r>
            <a:endParaRPr lang="en-US" sz="4400" b="1" cap="none" spc="0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1066800"/>
            <a:ext cx="1612597" cy="1905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400" y="5715000"/>
            <a:ext cx="1645920" cy="1981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2971800" y="1295400"/>
            <a:ext cx="2209800" cy="138499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bn-BD" sz="28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১৯০৮ সালে সাঁওতাল পরগনার দুমকায়</a:t>
            </a:r>
            <a:endParaRPr lang="en-US" sz="28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334000" y="2743200"/>
            <a:ext cx="2341090" cy="16002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403124" y="2514600"/>
            <a:ext cx="213071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44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পিতৃনিবাস-</a:t>
            </a:r>
            <a:endParaRPr lang="en-US" sz="4400" b="1" cap="none" spc="0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10200" y="3200400"/>
            <a:ext cx="2209800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bn-BD" sz="28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বাংলাদেশের বিক্রমপুর অঞ্চলে</a:t>
            </a:r>
            <a:endParaRPr lang="en-US" sz="28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341076" y="4724400"/>
            <a:ext cx="2341090" cy="16002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5616986" y="4495800"/>
            <a:ext cx="171713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44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উপন্যাস-</a:t>
            </a:r>
            <a:endParaRPr lang="en-US" sz="4400" b="1" cap="none" spc="0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181600" y="4953000"/>
            <a:ext cx="2514600" cy="138499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bn-BD" sz="28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দিবারাত্রির কাব্য, পদ্মা নদীর মাঝি, পুতুলনাচের ইতিকথা </a:t>
            </a:r>
            <a:endParaRPr lang="en-US" sz="28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33400" y="2743200"/>
            <a:ext cx="2341090" cy="16002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165978" y="2514600"/>
            <a:ext cx="100380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44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ছাত্র-</a:t>
            </a:r>
            <a:endParaRPr lang="en-US" sz="4400" b="1" cap="none" spc="0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1000" y="3124200"/>
            <a:ext cx="2514600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bn-BD" sz="28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তিনি বিজ্ঞানের ছাত্র ছিলেন </a:t>
            </a:r>
            <a:endParaRPr lang="en-US" sz="28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381000" y="4572000"/>
            <a:ext cx="2341090" cy="16002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518252" y="4343400"/>
            <a:ext cx="199445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44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নিত্যসঙ্গী-</a:t>
            </a:r>
            <a:endParaRPr lang="en-US" sz="4400" b="1" cap="none" spc="0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28600" y="4953000"/>
            <a:ext cx="2514600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bn-BD" sz="28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দারিদ্র্য ছিল তাঁর নিত্যসঙ্গী </a:t>
            </a:r>
            <a:endParaRPr lang="en-US" sz="28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2895600" y="6172200"/>
            <a:ext cx="2341090" cy="16002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3488105" y="5943600"/>
            <a:ext cx="108395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44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মৃত্যু-</a:t>
            </a:r>
            <a:endParaRPr lang="en-US" sz="4400" b="1" cap="none" spc="0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43200" y="6553200"/>
            <a:ext cx="2514600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bn-BD" sz="28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১৯৫৬ সালে কলকাতায় </a:t>
            </a:r>
            <a:endParaRPr lang="en-US" sz="28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9677400" y="3352800"/>
            <a:ext cx="1752600" cy="19812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রচনাবলী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050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500"/>
                            </p:stCondLst>
                            <p:childTnLst>
                              <p:par>
                                <p:cTn id="1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3500"/>
                            </p:stCondLst>
                            <p:childTnLst>
                              <p:par>
                                <p:cTn id="1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4500"/>
                            </p:stCondLst>
                            <p:childTnLst>
                              <p:par>
                                <p:cTn id="13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500"/>
                            </p:stCondLst>
                            <p:childTnLst>
                              <p:par>
                                <p:cTn id="14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6500"/>
                            </p:stCondLst>
                            <p:childTnLst>
                              <p:par>
                                <p:cTn id="14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7500"/>
                            </p:stCondLst>
                            <p:childTnLst>
                              <p:par>
                                <p:cTn id="15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 animBg="1"/>
      <p:bldP spid="13" grpId="0"/>
      <p:bldP spid="16" grpId="0"/>
      <p:bldP spid="17" grpId="0" animBg="1"/>
      <p:bldP spid="18" grpId="0"/>
      <p:bldP spid="19" grpId="0"/>
      <p:bldP spid="20" grpId="0" animBg="1"/>
      <p:bldP spid="21" grpId="0"/>
      <p:bldP spid="22" grpId="0"/>
      <p:bldP spid="23" grpId="0" animBg="1"/>
      <p:bldP spid="24" grpId="0"/>
      <p:bldP spid="25" grpId="0"/>
      <p:bldP spid="26" grpId="0" animBg="1"/>
      <p:bldP spid="27" grpId="0"/>
      <p:bldP spid="28" grpId="0"/>
      <p:bldP spid="29" grpId="0" animBg="1"/>
      <p:bldP spid="30" grpId="0"/>
      <p:bldP spid="31" grpId="0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brightnessContrast bright="50000" contrast="-26000"/>
                    </a14:imgEffect>
                  </a14:imgLayer>
                </a14:imgProps>
              </a:ext>
            </a:extLst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67400" y="381000"/>
            <a:ext cx="2209800" cy="769441"/>
          </a:xfrm>
          <a:prstGeom prst="rect">
            <a:avLst/>
          </a:prstGeom>
          <a:solidFill>
            <a:schemeClr val="bg1"/>
          </a:solidFill>
          <a:ln>
            <a:solidFill>
              <a:srgbClr val="2B0C03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4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44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76400" y="6867012"/>
            <a:ext cx="10591800" cy="707886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লেখক ‘মানিক বন্ধোপাধ্যায়’ এর যে কোনো চারটি রচনার নাম লেখ।</a:t>
            </a:r>
            <a:endParaRPr lang="en-US" sz="40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219200"/>
            <a:ext cx="9296400" cy="52620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6792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brightnessContrast bright="50000" contrast="-26000"/>
                    </a14:imgEffect>
                  </a14:imgLayer>
                </a14:imgProps>
              </a:ext>
            </a:extLst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91200" y="381000"/>
            <a:ext cx="2133600" cy="830997"/>
          </a:xfrm>
          <a:prstGeom prst="rect">
            <a:avLst/>
          </a:prstGeom>
          <a:solidFill>
            <a:schemeClr val="bg1"/>
          </a:solidFill>
          <a:ln>
            <a:solidFill>
              <a:srgbClr val="2B0C03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800" b="1" dirty="0" smtClean="0">
                <a:ln w="11430">
                  <a:solidFill>
                    <a:srgbClr val="18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আদর্শ পাঠ</a:t>
            </a:r>
            <a:endParaRPr lang="en-US" sz="4800" b="1" dirty="0">
              <a:ln w="11430">
                <a:solidFill>
                  <a:srgbClr val="180000"/>
                </a:solidFill>
              </a:ln>
              <a:solidFill>
                <a:srgbClr val="0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600200"/>
            <a:ext cx="11391208" cy="6281103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75338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brightnessContrast bright="50000" contrast="-26000"/>
                    </a14:imgEffect>
                  </a14:imgLayer>
                </a14:imgProps>
              </a:ext>
            </a:extLst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62600" y="228600"/>
            <a:ext cx="2514600" cy="923330"/>
          </a:xfrm>
          <a:prstGeom prst="rect">
            <a:avLst/>
          </a:prstGeom>
          <a:solidFill>
            <a:schemeClr val="bg1"/>
          </a:solidFill>
          <a:ln>
            <a:solidFill>
              <a:srgbClr val="2B0C03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সরব পাঠ</a:t>
            </a:r>
            <a:endParaRPr lang="en-US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1371600"/>
            <a:ext cx="11925300" cy="6553200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396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5319</TotalTime>
  <Words>1029</Words>
  <Application>Microsoft Office PowerPoint</Application>
  <PresentationFormat>Custom</PresentationFormat>
  <Paragraphs>134</Paragraphs>
  <Slides>23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SCE</dc:creator>
  <cp:lastModifiedBy>User</cp:lastModifiedBy>
  <cp:revision>227</cp:revision>
  <dcterms:created xsi:type="dcterms:W3CDTF">2006-08-16T00:00:00Z</dcterms:created>
  <dcterms:modified xsi:type="dcterms:W3CDTF">2016-10-13T09:54:29Z</dcterms:modified>
</cp:coreProperties>
</file>